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308" r:id="rId4"/>
    <p:sldId id="309" r:id="rId5"/>
    <p:sldId id="288" r:id="rId6"/>
    <p:sldId id="324" r:id="rId7"/>
    <p:sldId id="327" r:id="rId8"/>
    <p:sldId id="328" r:id="rId9"/>
    <p:sldId id="290" r:id="rId10"/>
    <p:sldId id="289" r:id="rId11"/>
    <p:sldId id="297" r:id="rId12"/>
    <p:sldId id="298" r:id="rId13"/>
    <p:sldId id="296" r:id="rId14"/>
    <p:sldId id="295" r:id="rId15"/>
    <p:sldId id="294" r:id="rId16"/>
    <p:sldId id="310" r:id="rId17"/>
    <p:sldId id="302" r:id="rId18"/>
    <p:sldId id="323" r:id="rId19"/>
    <p:sldId id="301" r:id="rId20"/>
    <p:sldId id="300" r:id="rId21"/>
    <p:sldId id="299" r:id="rId22"/>
    <p:sldId id="316" r:id="rId23"/>
    <p:sldId id="306" r:id="rId24"/>
    <p:sldId id="305" r:id="rId25"/>
    <p:sldId id="320" r:id="rId26"/>
    <p:sldId id="314" r:id="rId27"/>
    <p:sldId id="313" r:id="rId28"/>
    <p:sldId id="312" r:id="rId29"/>
    <p:sldId id="304" r:id="rId30"/>
    <p:sldId id="318" r:id="rId31"/>
    <p:sldId id="26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0293-D7E6-4D49-B48A-40EF642398C9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2585-C5F4-4DC2-9410-21E67EFA1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0293-D7E6-4D49-B48A-40EF642398C9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2585-C5F4-4DC2-9410-21E67EFA1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0293-D7E6-4D49-B48A-40EF642398C9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2585-C5F4-4DC2-9410-21E67EFA1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0293-D7E6-4D49-B48A-40EF642398C9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2585-C5F4-4DC2-9410-21E67EFA1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0293-D7E6-4D49-B48A-40EF642398C9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2585-C5F4-4DC2-9410-21E67EFA1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0293-D7E6-4D49-B48A-40EF642398C9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2585-C5F4-4DC2-9410-21E67EFA1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0293-D7E6-4D49-B48A-40EF642398C9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2585-C5F4-4DC2-9410-21E67EFA1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0293-D7E6-4D49-B48A-40EF642398C9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2585-C5F4-4DC2-9410-21E67EFA1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0293-D7E6-4D49-B48A-40EF642398C9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2585-C5F4-4DC2-9410-21E67EFA1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0293-D7E6-4D49-B48A-40EF642398C9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2585-C5F4-4DC2-9410-21E67EFA1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0293-D7E6-4D49-B48A-40EF642398C9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2585-C5F4-4DC2-9410-21E67EFA1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70293-D7E6-4D49-B48A-40EF642398C9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B2585-C5F4-4DC2-9410-21E67EFA1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692696"/>
            <a:ext cx="7776864" cy="1944216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Introduction to system dynamics </a:t>
            </a:r>
            <a:endParaRPr lang="en-US" sz="6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2852936"/>
            <a:ext cx="7772400" cy="122413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b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Lecturer Dr. Raquim N. Zehawi</a:t>
            </a:r>
            <a:endParaRPr lang="ar-IQ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83767" y="4797152"/>
            <a:ext cx="452720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 Engineering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Engineering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Diyala University </a:t>
            </a:r>
            <a:endParaRPr lang="ar-IQ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title"/>
          </p:nvPr>
        </p:nvSpPr>
        <p:spPr>
          <a:xfrm>
            <a:off x="1302126" y="260648"/>
            <a:ext cx="6533923" cy="864096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0" rIns="91440" bIns="108000" rtlCol="0" anchor="ctr">
            <a:normAutofit fontScale="92500"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ar-IQ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Systems Perspective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80347" y="2147966"/>
            <a:ext cx="3246438" cy="519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Events and Decisions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580346" y="2890508"/>
            <a:ext cx="3106737" cy="1467923"/>
            <a:chOff x="1536" y="1738"/>
            <a:chExt cx="1761" cy="758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536" y="2169"/>
              <a:ext cx="1761" cy="3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9pPr>
            </a:lstStyle>
            <a:p>
              <a:pPr eaLnBrk="1" hangingPunct="1"/>
              <a:r>
                <a:rPr lang="en-US" altLang="ar-IQ" sz="28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Patterns of Behavior</a:t>
              </a:r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2304" y="1738"/>
              <a:ext cx="310" cy="375"/>
            </a:xfrm>
            <a:prstGeom prst="upArrow">
              <a:avLst>
                <a:gd name="adj1" fmla="val 50000"/>
                <a:gd name="adj2" fmla="val 39216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871698" y="4532428"/>
            <a:ext cx="2624137" cy="1373835"/>
            <a:chOff x="1715" y="2572"/>
            <a:chExt cx="1487" cy="958"/>
          </a:xfrm>
        </p:grpSpPr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715" y="3203"/>
              <a:ext cx="1487" cy="3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9pPr>
            </a:lstStyle>
            <a:p>
              <a:pPr eaLnBrk="1" hangingPunct="1"/>
              <a:r>
                <a:rPr lang="en-US" altLang="ar-IQ" sz="28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System Structure</a:t>
              </a: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2304" y="2572"/>
              <a:ext cx="306" cy="487"/>
            </a:xfrm>
            <a:prstGeom prst="upArrow">
              <a:avLst>
                <a:gd name="adj1" fmla="val 50000"/>
                <a:gd name="adj2" fmla="val 39216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6332165" y="1823372"/>
            <a:ext cx="1769940" cy="649188"/>
          </a:xfrm>
          <a:prstGeom prst="wedgeEllipseCallout">
            <a:avLst>
              <a:gd name="adj1" fmla="val -81196"/>
              <a:gd name="adj2" fmla="val 5123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solidFill>
                  <a:srgbClr val="FFFF00"/>
                </a:solidFill>
                <a:latin typeface="Times New Roman" charset="0"/>
                <a:ea typeface="+mn-ea"/>
              </a:rPr>
              <a:t>Reactive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6167380" y="3299876"/>
            <a:ext cx="1844327" cy="649188"/>
          </a:xfrm>
          <a:prstGeom prst="wedgeEllipseCallout">
            <a:avLst>
              <a:gd name="adj1" fmla="val -73156"/>
              <a:gd name="adj2" fmla="val 61603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Times New Roman" charset="0"/>
              </a:rPr>
              <a:t>Adaptive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6011805" y="4943634"/>
            <a:ext cx="2155396" cy="649188"/>
          </a:xfrm>
          <a:prstGeom prst="wedgeEllipseCallout">
            <a:avLst>
              <a:gd name="adj1" fmla="val -72214"/>
              <a:gd name="adj2" fmla="val 73009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Times New Roman" charset="0"/>
              </a:rPr>
              <a:t>Generative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 rot="16200001">
            <a:off x="-314379" y="3404240"/>
            <a:ext cx="3718399" cy="816709"/>
          </a:xfrm>
          <a:prstGeom prst="leftArrow">
            <a:avLst>
              <a:gd name="adj1" fmla="val 70705"/>
              <a:gd name="adj2" fmla="val 3781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+mn-ea"/>
              </a:rPr>
              <a:t>Increasing leverage</a:t>
            </a:r>
          </a:p>
        </p:txBody>
      </p:sp>
    </p:spTree>
    <p:extLst>
      <p:ext uri="{BB962C8B-B14F-4D97-AF65-F5344CB8AC3E}">
        <p14:creationId xmlns:p14="http://schemas.microsoft.com/office/powerpoint/2010/main" val="338384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autoUpdateAnimBg="0"/>
      <p:bldP spid="10" grpId="0" animBg="1" autoUpdateAnimBg="0"/>
      <p:bldP spid="11" grpId="0" animBg="1" autoUpdateAnimBg="0"/>
      <p:bldP spid="12" grpId="0" animBg="1" autoUpdateAnimBg="0"/>
      <p:bldP spid="13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624" y="608330"/>
            <a:ext cx="6912768" cy="8764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0" rIns="91440" bIns="108000" rtlCol="0" anchor="ctr"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altLang="ar-IQ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Systems View Distance </a:t>
            </a:r>
            <a:endParaRPr lang="ar-IQ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558" y="2355931"/>
            <a:ext cx="7096815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ar-IQ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 discrete events to patterns of behavior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558" y="3789040"/>
            <a:ext cx="8116889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ar-IQ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Focusing on policy structure rather than individual decisions</a:t>
            </a:r>
            <a:endParaRPr lang="ar-IQ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58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200800" cy="850106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0" rIns="91440" bIns="108000" rtlCol="0" anchor="ctr"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Four Key Patterns of Thought</a:t>
            </a:r>
            <a:endParaRPr lang="ar-IQ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2034426"/>
            <a:ext cx="712498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ar-IQ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Dynamic Thinking (graphs over time)</a:t>
            </a:r>
            <a:endParaRPr lang="ar-IQ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2898522"/>
            <a:ext cx="712498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ar-IQ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Causal Thinking  (feedback loops)</a:t>
            </a:r>
            <a:endParaRPr lang="ar-IQ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577" y="3764240"/>
            <a:ext cx="783633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ar-IQ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Stock-and-Flow Thinking  (accumulation)</a:t>
            </a:r>
            <a:endParaRPr lang="ar-IQ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7" y="4725344"/>
            <a:ext cx="783633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ar-IQ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Thinking endogenously ( system as cause)</a:t>
            </a:r>
            <a:endParaRPr lang="ar-IQ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45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4752528" cy="850106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0" rIns="91440" bIns="108000" rtlCol="0" anchor="ctr"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ar-IQ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Dynamic </a:t>
            </a:r>
            <a:r>
              <a:rPr lang="en-US" altLang="ar-IQ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endParaRPr lang="ar-IQ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7942" y="1623281"/>
            <a:ext cx="8776545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ar-IQ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are defined </a:t>
            </a:r>
            <a:r>
              <a:rPr lang="en-US" altLang="ar-IQ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terms of graphs over time</a:t>
            </a:r>
            <a:endParaRPr lang="ar-IQ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3332773"/>
            <a:ext cx="3168352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ar-IQ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ヒラギノ角ゴ Pro W3" charset="0"/>
                <a:cs typeface="ヒラギノ角ゴ Pro W3" charset="0"/>
              </a:rPr>
              <a:t>Graphs are built for:</a:t>
            </a:r>
            <a:endParaRPr lang="ar-IQ" sz="2800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60871" y="2408111"/>
            <a:ext cx="2447502" cy="432047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US" altLang="ar-IQ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Variables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78836" y="3855993"/>
            <a:ext cx="2440886" cy="432048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US" alt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Anticipated Dynamics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7943" y="5579538"/>
            <a:ext cx="8776544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ar-IQ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graphs are used </a:t>
            </a:r>
            <a:r>
              <a:rPr lang="en-US" altLang="ar-IQ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focus systems thinking </a:t>
            </a:r>
            <a:r>
              <a:rPr lang="en-US" altLang="ar-IQ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</a:p>
          <a:p>
            <a:r>
              <a:rPr lang="en-US" altLang="ar-IQ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IQ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modeling</a:t>
            </a:r>
            <a:endParaRPr lang="en-US" altLang="ar-IQ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78836" y="3116749"/>
            <a:ext cx="1829537" cy="432048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US" alt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Data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60871" y="4626714"/>
            <a:ext cx="2287393" cy="432048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US" alt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Preferred </a:t>
            </a:r>
            <a:r>
              <a:rPr lang="en-US" alt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Dynamics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>
            <a:stCxn id="3" idx="3"/>
            <a:endCxn id="8" idx="1"/>
          </p:cNvCxnSpPr>
          <p:nvPr/>
        </p:nvCxnSpPr>
        <p:spPr>
          <a:xfrm flipV="1">
            <a:off x="3851920" y="2624135"/>
            <a:ext cx="808951" cy="970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3"/>
            <a:endCxn id="13" idx="1"/>
          </p:cNvCxnSpPr>
          <p:nvPr/>
        </p:nvCxnSpPr>
        <p:spPr>
          <a:xfrm flipV="1">
            <a:off x="3851920" y="3332773"/>
            <a:ext cx="1426916" cy="261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" idx="3"/>
            <a:endCxn id="10" idx="1"/>
          </p:cNvCxnSpPr>
          <p:nvPr/>
        </p:nvCxnSpPr>
        <p:spPr>
          <a:xfrm>
            <a:off x="3851920" y="3594383"/>
            <a:ext cx="1426916" cy="477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" idx="3"/>
            <a:endCxn id="14" idx="1"/>
          </p:cNvCxnSpPr>
          <p:nvPr/>
        </p:nvCxnSpPr>
        <p:spPr>
          <a:xfrm>
            <a:off x="3851920" y="3594383"/>
            <a:ext cx="808951" cy="1248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8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3" grpId="0" animBg="1"/>
      <p:bldP spid="8" grpId="0" animBg="1"/>
      <p:bldP spid="10" grpId="0" animBg="1"/>
      <p:bldP spid="12" grpId="0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260648"/>
            <a:ext cx="7992888" cy="7408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0" rIns="91440" bIns="108000" rtlCol="0" anchor="ctr"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altLang="ar-IQ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Causal Loop Patterns of Behavior 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1213301"/>
            <a:ext cx="8241345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causal loop represents a building block that has its own pattern of behavior</a:t>
            </a:r>
            <a:endParaRPr lang="ar-IQ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8146" y="2044297"/>
            <a:ext cx="3040448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(Reinforcing)</a:t>
            </a:r>
            <a:endParaRPr lang="ar-IQ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28" y="3397594"/>
            <a:ext cx="6984776" cy="3343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3088611" y="2636912"/>
            <a:ext cx="2499519" cy="646956"/>
            <a:chOff x="288" y="3264"/>
            <a:chExt cx="1824" cy="528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288" y="3264"/>
              <a:ext cx="1824" cy="5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9pPr>
            </a:lstStyle>
            <a:p>
              <a:endParaRPr lang="ar-IQ" altLang="ar-IQ"/>
            </a:p>
          </p:txBody>
        </p:sp>
        <p:pic>
          <p:nvPicPr>
            <p:cNvPr id="11" name="Picture 7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3344"/>
              <a:ext cx="516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8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" y="3328"/>
              <a:ext cx="497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9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8" y="3336"/>
              <a:ext cx="489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2150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27647"/>
            <a:ext cx="8064896" cy="3914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74223" y="515007"/>
            <a:ext cx="3004349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(Balancing) </a:t>
            </a:r>
            <a:endParaRPr lang="ar-IQ" sz="2400" b="1" i="1" dirty="0">
              <a:solidFill>
                <a:schemeClr val="l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2684487" y="1120423"/>
            <a:ext cx="2994085" cy="648072"/>
            <a:chOff x="3024" y="3223"/>
            <a:chExt cx="2496" cy="528"/>
          </a:xfrm>
        </p:grpSpPr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3024" y="3223"/>
              <a:ext cx="2496" cy="5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ヒラギノ角ゴ Pro W3" charset="-128"/>
                </a:defRPr>
              </a:lvl9pPr>
            </a:lstStyle>
            <a:p>
              <a:endParaRPr lang="ar-IQ" altLang="ar-IQ"/>
            </a:p>
          </p:txBody>
        </p:sp>
        <p:pic>
          <p:nvPicPr>
            <p:cNvPr id="10" name="Picture 1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0" y="3280"/>
              <a:ext cx="524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3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1" y="3288"/>
              <a:ext cx="497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1" y="3296"/>
              <a:ext cx="480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5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2" y="3288"/>
              <a:ext cx="498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5740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20681" y="605879"/>
            <a:ext cx="2893741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ar-IQ" sz="2400" b="1" i="1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</a:t>
            </a:r>
            <a:r>
              <a:rPr lang="en-US" altLang="ar-IQ" sz="2400" b="1" i="1" dirty="0" smtClean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altLang="ar-IQ" sz="2400" b="1" i="1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36" y="1628800"/>
            <a:ext cx="8511037" cy="449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40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815295"/>
            <a:ext cx="5904180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Combination of Positive and Negative loops</a:t>
            </a:r>
            <a:endParaRPr lang="ar-IQ" sz="2400" b="1" i="1" dirty="0">
              <a:solidFill>
                <a:schemeClr val="l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92895"/>
            <a:ext cx="5065092" cy="266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604" y="2510835"/>
            <a:ext cx="3479601" cy="266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226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3258" y="188640"/>
            <a:ext cx="4032448" cy="584775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en-US" altLang="ar-IQ" sz="3200" b="1" i="1" dirty="0">
                <a:solidFill>
                  <a:schemeClr val="l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Reinforcing Feedback</a:t>
            </a:r>
            <a:endParaRPr lang="ar-IQ" sz="3200" b="1" i="1" dirty="0">
              <a:solidFill>
                <a:schemeClr val="lt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297" y="1268760"/>
            <a:ext cx="9122317" cy="295232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71800" y="4922372"/>
            <a:ext cx="1539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9pPr>
          </a:lstStyle>
          <a:p>
            <a:pPr eaLnBrk="1" hangingPunct="1"/>
            <a:r>
              <a:rPr lang="en-US" altLang="ar-IQ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Garfield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en-US" altLang="ja-JP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 happiness</a:t>
            </a:r>
            <a:endParaRPr lang="en-US" altLang="ar-IQ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02344" y="4855081"/>
            <a:ext cx="14401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9pPr>
          </a:lstStyle>
          <a:p>
            <a:pPr algn="ctr" eaLnBrk="1" hangingPunct="1"/>
            <a:r>
              <a:rPr lang="en-US" altLang="ar-IQ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Jon</a:t>
            </a:r>
            <a:r>
              <a:rPr lang="ja-JP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en-US" altLang="ja-JP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 suspicion</a:t>
            </a:r>
            <a:endParaRPr lang="en-US" altLang="ar-IQ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7" name="AutoShape 6"/>
          <p:cNvCxnSpPr>
            <a:cxnSpLocks noChangeShapeType="1"/>
            <a:stCxn id="5" idx="0"/>
            <a:endCxn id="6" idx="0"/>
          </p:cNvCxnSpPr>
          <p:nvPr/>
        </p:nvCxnSpPr>
        <p:spPr bwMode="auto">
          <a:xfrm rot="5400000" flipH="1" flipV="1">
            <a:off x="4748436" y="3648384"/>
            <a:ext cx="67291" cy="2480686"/>
          </a:xfrm>
          <a:prstGeom prst="curvedConnector3">
            <a:avLst>
              <a:gd name="adj1" fmla="val 795115"/>
            </a:avLst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7"/>
          <p:cNvCxnSpPr>
            <a:cxnSpLocks noChangeShapeType="1"/>
            <a:stCxn id="6" idx="2"/>
            <a:endCxn id="5" idx="2"/>
          </p:cNvCxnSpPr>
          <p:nvPr/>
        </p:nvCxnSpPr>
        <p:spPr bwMode="auto">
          <a:xfrm rot="5400000">
            <a:off x="4748803" y="4479013"/>
            <a:ext cx="66557" cy="2480686"/>
          </a:xfrm>
          <a:prstGeom prst="curvedConnector3">
            <a:avLst>
              <a:gd name="adj1" fmla="val 760514"/>
            </a:avLst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444367" y="4934713"/>
            <a:ext cx="665163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ar-IQ" sz="2800" dirty="0">
                <a:solidFill>
                  <a:srgbClr val="800000"/>
                </a:solidFill>
                <a:latin typeface="Comic Sans MS" pitchFamily="66" charset="0"/>
              </a:rPr>
              <a:t>(R)</a:t>
            </a:r>
          </a:p>
        </p:txBody>
      </p:sp>
    </p:spTree>
    <p:extLst>
      <p:ext uri="{BB962C8B-B14F-4D97-AF65-F5344CB8AC3E}">
        <p14:creationId xmlns:p14="http://schemas.microsoft.com/office/powerpoint/2010/main" val="138368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2452" y="228600"/>
            <a:ext cx="4079964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0" rIns="91440" bIns="108000" rtlCol="0" anchor="ctr">
            <a:normAutofit lnSpcReduction="10000"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altLang="ar-IQ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Stocks and Flows</a:t>
            </a:r>
            <a:endParaRPr lang="ar-IQ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1051499"/>
            <a:ext cx="791114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used as bases for developing a quantitative model</a:t>
            </a:r>
            <a:endParaRPr lang="ar-IQ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10323"/>
            <a:ext cx="5932227" cy="244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128790"/>
            <a:ext cx="6437495" cy="144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1520" y="5416289"/>
            <a:ext cx="2297424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ar-IQ" sz="2400" b="1" i="1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 and Flow </a:t>
            </a:r>
          </a:p>
        </p:txBody>
      </p:sp>
      <p:sp>
        <p:nvSpPr>
          <p:cNvPr id="9" name="Rectangle 8"/>
          <p:cNvSpPr/>
          <p:nvPr/>
        </p:nvSpPr>
        <p:spPr>
          <a:xfrm>
            <a:off x="251520" y="3754152"/>
            <a:ext cx="1930337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ar-IQ" sz="2400" b="1" i="1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Causal Loop </a:t>
            </a:r>
            <a:endParaRPr lang="ar-IQ" sz="2400" b="1" i="1" dirty="0">
              <a:solidFill>
                <a:schemeClr val="l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536" y="1870994"/>
            <a:ext cx="791114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system has these two concepts ( only two)</a:t>
            </a:r>
            <a:endParaRPr lang="ar-IQ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37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9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663208" cy="936104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0" rIns="91440" bIns="108000" rtlCol="0" anchor="ctr"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Historical background </a:t>
            </a:r>
            <a:endParaRPr lang="ar-IQ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772816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system dynamics was developed by professor </a:t>
            </a:r>
            <a:endParaRPr lang="en-US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Jay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Wright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Forrester)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Massachusetts institute of technology in 1950s</a:t>
            </a:r>
            <a:endParaRPr lang="ar-IQ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701" y="3861048"/>
            <a:ext cx="84733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effort was oriented towards tackling the concern about unmanageable complexities in real systems through the application of the </a:t>
            </a:r>
            <a:r>
              <a:rPr lang="en-US" sz="2800" b="1" i="1" u="sng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system theory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</a:p>
        </p:txBody>
      </p:sp>
    </p:spTree>
    <p:extLst>
      <p:ext uri="{BB962C8B-B14F-4D97-AF65-F5344CB8AC3E}">
        <p14:creationId xmlns:p14="http://schemas.microsoft.com/office/powerpoint/2010/main" val="156152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03987"/>
            <a:ext cx="6264696" cy="64807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0" rIns="91440" bIns="108000" rtlCol="0" anchor="ctr">
            <a:no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Stock, (Level) or (Accumulation)</a:t>
            </a:r>
            <a:endParaRPr lang="ar-IQ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1523614"/>
            <a:ext cx="8424936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state variable that changes over time by accumulating or integrating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rates (flows)</a:t>
            </a:r>
            <a:endParaRPr lang="ar-IQ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2708920"/>
            <a:ext cx="820891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to represent the real-world processes such as stocks of material, knowledge, people, or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money. . . . . etc.</a:t>
            </a:r>
            <a:endParaRPr lang="ar-IQ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86436"/>
              </p:ext>
            </p:extLst>
          </p:nvPr>
        </p:nvGraphicFramePr>
        <p:xfrm>
          <a:off x="2195736" y="3717032"/>
          <a:ext cx="4131146" cy="912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4" imgW="1714500" imgH="381000" progId="Equation.3">
                  <p:embed/>
                </p:oleObj>
              </mc:Choice>
              <mc:Fallback>
                <p:oleObj name="Equation" r:id="rId4" imgW="1714500" imgH="38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717032"/>
                        <a:ext cx="4131146" cy="9120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755576" y="5085184"/>
            <a:ext cx="59046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S</a:t>
            </a:r>
            <a:r>
              <a:rPr lang="en-US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value of stock at time t.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F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the sum of the inflow rates.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the sum of the outflow rates.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 = time.</a:t>
            </a:r>
            <a:endParaRPr lang="ar-IQ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40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327687"/>
            <a:ext cx="2512034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0" rIns="91440" bIns="108000" rtlCol="0" anchor="ctr">
            <a:no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Flow, (Rate) </a:t>
            </a:r>
            <a:endParaRPr lang="ar-IQ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412776"/>
            <a:ext cx="864096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basic representation of the change in stock values </a:t>
            </a:r>
            <a:endParaRPr lang="ar-IQ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2132856"/>
            <a:ext cx="864096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Resembles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movement from one stock to another </a:t>
            </a:r>
            <a:endParaRPr lang="ar-IQ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2779544"/>
            <a:ext cx="828092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directional variable that has a start and ending</a:t>
            </a:r>
            <a:endParaRPr lang="ar-IQ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89146"/>
              </p:ext>
            </p:extLst>
          </p:nvPr>
        </p:nvGraphicFramePr>
        <p:xfrm>
          <a:off x="2123634" y="3501008"/>
          <a:ext cx="1711888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4" imgW="952500" imgH="596900" progId="Equation.3">
                  <p:embed/>
                </p:oleObj>
              </mc:Choice>
              <mc:Fallback>
                <p:oleObj name="Equation" r:id="rId4" imgW="952500" imgH="596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634" y="3501008"/>
                        <a:ext cx="1711888" cy="1080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899592" y="5085184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St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value of stock at time t.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Ft = the flow rate at time t.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 = time.</a:t>
            </a:r>
            <a:endParaRPr lang="ar-IQ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1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3688" y="228600"/>
            <a:ext cx="5688632" cy="6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0" rIns="91440" bIns="108000" rtlCol="0" anchor="ctr">
            <a:no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altLang="ar-IQ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Stock </a:t>
            </a:r>
            <a:r>
              <a:rPr lang="en-US" altLang="ar-IQ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and </a:t>
            </a:r>
            <a:r>
              <a:rPr lang="en-US" altLang="ar-IQ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Flow Comparison </a:t>
            </a:r>
            <a:endParaRPr lang="ar-IQ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196752"/>
            <a:ext cx="295232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altLang="ar-IQ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Stock (Level)</a:t>
            </a:r>
            <a:endParaRPr lang="ar-IQ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890" y="2060848"/>
            <a:ext cx="36900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Tangible or intangible </a:t>
            </a:r>
            <a:endParaRPr lang="ar-IQ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00927" y="1196752"/>
            <a:ext cx="295232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altLang="ar-IQ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Flow (Rate)</a:t>
            </a:r>
            <a:endParaRPr lang="ar-IQ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39819" y="2060847"/>
            <a:ext cx="36900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Tangible or intangible </a:t>
            </a:r>
            <a:endParaRPr lang="ar-IQ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7068" y="2615678"/>
            <a:ext cx="36900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Measured in “units”</a:t>
            </a:r>
            <a:endParaRPr lang="ar-IQ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46498" y="2615679"/>
            <a:ext cx="36900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Measured in “units/time”</a:t>
            </a:r>
            <a:endParaRPr lang="ar-IQ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955" y="3284984"/>
            <a:ext cx="36900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Accumulation (Integral)</a:t>
            </a:r>
            <a:endParaRPr lang="ar-IQ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32041" y="3284984"/>
            <a:ext cx="396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Rate of change (Derivative)</a:t>
            </a:r>
            <a:endParaRPr lang="ar-IQ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59632" y="3779427"/>
            <a:ext cx="25202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Times New Roman" panose="02020603050405020304" pitchFamily="18" charset="0"/>
              <a:buChar char="−"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Add inputs</a:t>
            </a:r>
            <a:endParaRPr lang="ar-IQ" sz="2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60097" y="4212043"/>
            <a:ext cx="25202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Times New Roman" panose="02020603050405020304" pitchFamily="18" charset="0"/>
              <a:buChar char="−"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Subtract outputs</a:t>
            </a:r>
            <a:endParaRPr lang="ar-IQ" sz="2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36095" y="3827322"/>
            <a:ext cx="33171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Times New Roman" panose="02020603050405020304" pitchFamily="18" charset="0"/>
              <a:buChar char="−"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Difficult do determine instantaneous</a:t>
            </a:r>
            <a:endParaRPr lang="ar-IQ" sz="2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1358" y="4642930"/>
            <a:ext cx="40966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Sometimes considered stationary in a period of time</a:t>
            </a:r>
            <a:endParaRPr lang="ar-IQ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23228" y="4642930"/>
            <a:ext cx="38045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Sometimes considered in motion</a:t>
            </a:r>
            <a:endParaRPr lang="ar-IQ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1358" y="5805264"/>
            <a:ext cx="40966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Examples: Bank account, inventory, tank, knowledge.</a:t>
            </a:r>
            <a:endParaRPr lang="ar-IQ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932041" y="5805263"/>
            <a:ext cx="40966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Examples: interest, water flow, births, deaths.</a:t>
            </a:r>
            <a:endParaRPr lang="ar-IQ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137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260647"/>
            <a:ext cx="3374643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0" rIns="91440" bIns="108000" rtlCol="0" anchor="ctr">
            <a:no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Information Link</a:t>
            </a:r>
            <a:endParaRPr lang="ar-IQ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585" y="1196752"/>
            <a:ext cx="5412059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represented by a curved arrow </a:t>
            </a:r>
            <a:endParaRPr lang="ar-IQ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4991" y="1988840"/>
            <a:ext cx="813690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 that the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of the originating variable influences the value of the destination variable</a:t>
            </a:r>
            <a:endParaRPr lang="ar-IQ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4343" y="3300412"/>
            <a:ext cx="4233862" cy="3557588"/>
          </a:xfrm>
          <a:prstGeom prst="rect">
            <a:avLst/>
          </a:prstGeom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152104" y="3212976"/>
            <a:ext cx="4536504" cy="34941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Times" charset="0"/>
              <a:buNone/>
            </a:pPr>
            <a:r>
              <a:rPr lang="en-US" altLang="ar-IQ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 increase in A makes B </a:t>
            </a:r>
            <a:r>
              <a:rPr lang="en-US" altLang="ar-IQ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en-US" altLang="ar-IQ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 it would have been without the change.</a:t>
            </a:r>
          </a:p>
          <a:p>
            <a:endParaRPr lang="en-US" altLang="ar-IQ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ar-IQ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Times" charset="0"/>
              <a:buNone/>
            </a:pPr>
            <a:r>
              <a:rPr lang="en-US" altLang="ar-IQ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 increase in C makes D </a:t>
            </a:r>
            <a:r>
              <a:rPr lang="en-US" altLang="ar-IQ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en-US" altLang="ar-IQ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 it would have been without the change.</a:t>
            </a:r>
          </a:p>
        </p:txBody>
      </p:sp>
    </p:spTree>
    <p:extLst>
      <p:ext uri="{BB962C8B-B14F-4D97-AF65-F5344CB8AC3E}">
        <p14:creationId xmlns:p14="http://schemas.microsoft.com/office/powerpoint/2010/main" val="333004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1906292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0" rIns="91440" bIns="108000" rtlCol="0" anchor="ctr">
            <a:no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Auxiliary</a:t>
            </a:r>
            <a:endParaRPr lang="ar-IQ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5369" y="1409478"/>
            <a:ext cx="8627111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additional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 usually introduced to clarify the structure and process of the model</a:t>
            </a:r>
            <a:endParaRPr lang="ar-IQ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3030528"/>
            <a:ext cx="849694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dynamic variable that is computed from other variables at a given time</a:t>
            </a:r>
            <a:endParaRPr lang="ar-IQ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5369" y="4758720"/>
            <a:ext cx="8627111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as intermediate concepts or calculations utilized to determine the values of flows</a:t>
            </a:r>
            <a:endParaRPr lang="ar-IQ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55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56992"/>
            <a:ext cx="6768752" cy="335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052736"/>
            <a:ext cx="8064897" cy="20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92452" y="228600"/>
            <a:ext cx="4079964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0" rIns="91440" bIns="108000" rtlCol="0" anchor="ctr">
            <a:normAutofit fontScale="85000" lnSpcReduction="10000"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altLang="ar-IQ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Building S.D. Model</a:t>
            </a:r>
            <a:endParaRPr lang="ar-IQ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84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5" y="1174870"/>
            <a:ext cx="895317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2192452" y="228600"/>
            <a:ext cx="4079964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0" rIns="91440" bIns="108000" rtlCol="0" anchor="ctr">
            <a:normAutofit fontScale="85000" lnSpcReduction="10000"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altLang="ar-IQ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Building S.D. Model</a:t>
            </a:r>
            <a:endParaRPr lang="ar-IQ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5" y="4005064"/>
            <a:ext cx="8953170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262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68760"/>
            <a:ext cx="8964489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92452" y="228600"/>
            <a:ext cx="4079964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0" rIns="91440" bIns="108000" rtlCol="0" anchor="ctr">
            <a:normAutofit fontScale="85000" lnSpcReduction="10000"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altLang="ar-IQ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Building S.D. Model</a:t>
            </a:r>
            <a:endParaRPr lang="ar-IQ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71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79"/>
            <a:ext cx="8280920" cy="552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549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4000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286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8273" y="187547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first the approach was termed </a:t>
            </a:r>
            <a:r>
              <a:rPr lang="en-US" sz="28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Industrial Dynamics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the dynamics of industrial system is modeled</a:t>
            </a:r>
            <a:endParaRPr lang="ar-IQ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6569" y="1412776"/>
            <a:ext cx="561801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foundations of Industrial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Dynamics are:</a:t>
            </a:r>
            <a:endParaRPr lang="ar-IQ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2792" y="2346182"/>
            <a:ext cx="5892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information feedback control theory</a:t>
            </a:r>
            <a:endParaRPr lang="ar-IQ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2792" y="3218518"/>
            <a:ext cx="7955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modeling of fundamental decision-making processes</a:t>
            </a:r>
            <a:endParaRPr lang="ar-IQ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82792" y="4005064"/>
            <a:ext cx="6637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experimental approach to system analyses</a:t>
            </a:r>
            <a:endParaRPr lang="ar-IQ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82792" y="4797152"/>
            <a:ext cx="5594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use of digital computer simulation</a:t>
            </a:r>
            <a:endParaRPr lang="ar-IQ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52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12" y="548680"/>
            <a:ext cx="8784976" cy="585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577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2016224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LISTINING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9305" y="260648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Next: the theory was  generalize into the </a:t>
            </a:r>
          </a:p>
          <a:p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(Principles </a:t>
            </a:r>
            <a:r>
              <a:rPr lang="en-US" sz="28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Systems) </a:t>
            </a:r>
            <a:endParaRPr lang="ar-IQ" sz="2800" b="1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2729" y="1383159"/>
            <a:ext cx="8551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 of rates and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where introduces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first time</a:t>
            </a:r>
            <a:endParaRPr lang="ar-IQ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9305" y="2204864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next step: an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 system was introduced</a:t>
            </a:r>
            <a:endParaRPr lang="ar-IQ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2730" y="2996952"/>
            <a:ext cx="8892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model shows the growth and decay of the urban system</a:t>
            </a:r>
            <a:endParaRPr lang="ar-IQ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2730" y="3645024"/>
            <a:ext cx="86967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encompasses the general characteristics of complex systems</a:t>
            </a:r>
            <a:endParaRPr lang="ar-IQ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2729" y="4437112"/>
            <a:ext cx="85517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Then: the methodology was applied on global scale by the model </a:t>
            </a:r>
            <a:r>
              <a:rPr 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 1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its revised version </a:t>
            </a:r>
            <a:r>
              <a:rPr 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 2 </a:t>
            </a:r>
            <a:endParaRPr lang="ar-IQ" sz="28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5589240"/>
            <a:ext cx="87687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Formulated as the bases for ”Project on the Predicament of Mankind”</a:t>
            </a:r>
            <a:endParaRPr lang="ar-IQ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145" y="6261148"/>
            <a:ext cx="88712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system dynamics model of the world’s socioeconomic system</a:t>
            </a:r>
            <a:endParaRPr lang="ar-IQ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2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045" y="1611680"/>
            <a:ext cx="8640960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dynamics is an approach to understanding the dynamic behavior of complex systems over time</a:t>
            </a:r>
            <a:endParaRPr lang="ar-IQ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59632" y="260648"/>
            <a:ext cx="6663208" cy="93610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0" rIns="91440" bIns="108000" rtlCol="0" anchor="ctr">
            <a:normAutofit fontScale="92500"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System Dynamics Approach</a:t>
            </a:r>
            <a:endParaRPr lang="ar-IQ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124" y="3002130"/>
            <a:ext cx="8085809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deals with structures of social systems</a:t>
            </a:r>
          </a:p>
        </p:txBody>
      </p:sp>
      <p:sp>
        <p:nvSpPr>
          <p:cNvPr id="8" name="Rectangle 7"/>
          <p:cNvSpPr/>
          <p:nvPr/>
        </p:nvSpPr>
        <p:spPr>
          <a:xfrm>
            <a:off x="245553" y="5445224"/>
            <a:ext cx="8568952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deals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almost any complex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    </a:t>
            </a: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over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ar-IQ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7401" y="4005064"/>
            <a:ext cx="8627604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also represents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system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 in form of 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diagrams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mathematical equations</a:t>
            </a:r>
            <a:endParaRPr lang="ar-IQ" sz="2800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67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6" grpId="0"/>
      <p:bldP spid="8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3590387"/>
            <a:ext cx="1930642" cy="138499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Feedback Theory of Cybernetics </a:t>
            </a:r>
            <a:endParaRPr lang="ar-IQ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754" y="2281179"/>
            <a:ext cx="1800200" cy="95207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Simulation</a:t>
            </a:r>
            <a:endParaRPr lang="ar-IQ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3" y="5500193"/>
            <a:ext cx="2083041" cy="9541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</a:t>
            </a:r>
            <a:endParaRPr lang="ar-IQ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Elbow Connector 7"/>
          <p:cNvCxnSpPr>
            <a:stCxn id="5" idx="3"/>
          </p:cNvCxnSpPr>
          <p:nvPr/>
        </p:nvCxnSpPr>
        <p:spPr>
          <a:xfrm>
            <a:off x="2272954" y="2757216"/>
            <a:ext cx="3744416" cy="548262"/>
          </a:xfrm>
          <a:prstGeom prst="bentConnector3">
            <a:avLst>
              <a:gd name="adj1" fmla="val 65618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6" idx="3"/>
          </p:cNvCxnSpPr>
          <p:nvPr/>
        </p:nvCxnSpPr>
        <p:spPr>
          <a:xfrm flipV="1">
            <a:off x="2550584" y="5152349"/>
            <a:ext cx="3317560" cy="824898"/>
          </a:xfrm>
          <a:prstGeom prst="bentConnector3">
            <a:avLst>
              <a:gd name="adj1" fmla="val 66345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98186" y="3928211"/>
            <a:ext cx="346995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26" idx="1"/>
          </p:cNvCxnSpPr>
          <p:nvPr/>
        </p:nvCxnSpPr>
        <p:spPr>
          <a:xfrm>
            <a:off x="2398186" y="4540280"/>
            <a:ext cx="382999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50584" y="2403272"/>
            <a:ext cx="172931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Cost Computation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53485" y="3516246"/>
            <a:ext cx="31015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ctr"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b="0" dirty="0"/>
              <a:t>Principals of Structures</a:t>
            </a:r>
            <a:endParaRPr lang="ar-IQ" b="0" dirty="0"/>
          </a:p>
        </p:txBody>
      </p:sp>
      <p:sp>
        <p:nvSpPr>
          <p:cNvPr id="19" name="TextBox 18"/>
          <p:cNvSpPr txBox="1"/>
          <p:nvPr/>
        </p:nvSpPr>
        <p:spPr>
          <a:xfrm>
            <a:off x="2397716" y="4140170"/>
            <a:ext cx="339795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ctr"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b="0" dirty="0"/>
              <a:t>Principals of Selecting Info. </a:t>
            </a:r>
            <a:endParaRPr lang="ar-IQ" b="0" dirty="0"/>
          </a:p>
        </p:txBody>
      </p:sp>
      <p:sp>
        <p:nvSpPr>
          <p:cNvPr id="20" name="TextBox 19"/>
          <p:cNvSpPr txBox="1"/>
          <p:nvPr/>
        </p:nvSpPr>
        <p:spPr>
          <a:xfrm>
            <a:off x="2762418" y="5639032"/>
            <a:ext cx="1550767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ctr"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b="0" dirty="0"/>
              <a:t>Information Experience Judgement</a:t>
            </a:r>
            <a:endParaRPr lang="ar-IQ" b="0" dirty="0"/>
          </a:p>
        </p:txBody>
      </p:sp>
      <p:sp>
        <p:nvSpPr>
          <p:cNvPr id="26" name="Right Brace 25"/>
          <p:cNvSpPr/>
          <p:nvPr/>
        </p:nvSpPr>
        <p:spPr>
          <a:xfrm>
            <a:off x="5868144" y="3928211"/>
            <a:ext cx="360040" cy="1224138"/>
          </a:xfrm>
          <a:prstGeom prst="rightBrace">
            <a:avLst>
              <a:gd name="adj1" fmla="val 71128"/>
              <a:gd name="adj2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3" name="Right Brace 32"/>
          <p:cNvSpPr/>
          <p:nvPr/>
        </p:nvSpPr>
        <p:spPr>
          <a:xfrm>
            <a:off x="6012160" y="3324345"/>
            <a:ext cx="432048" cy="1828004"/>
          </a:xfrm>
          <a:prstGeom prst="rightBrace">
            <a:avLst>
              <a:gd name="adj1" fmla="val 47920"/>
              <a:gd name="adj2" fmla="val 49055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5" name="Rectangle 34"/>
          <p:cNvSpPr/>
          <p:nvPr/>
        </p:nvSpPr>
        <p:spPr>
          <a:xfrm>
            <a:off x="6444209" y="3330406"/>
            <a:ext cx="2592286" cy="181588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Dynamic Behavior &amp; Improvement of Management</a:t>
            </a:r>
            <a:endParaRPr lang="ar-IQ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itle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4896544" cy="648072"/>
          </a:xfrm>
          <a:blipFill>
            <a:blip r:embed="rId4"/>
            <a:tile tx="0" ty="0" sx="100000" sy="100000" flip="none" algn="tl"/>
          </a:blipFill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0" rIns="91440" bIns="108000" rtlCol="0" anchor="ctr"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Background Threads </a:t>
            </a:r>
            <a:endParaRPr lang="ar-IQ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4092" y="1052736"/>
            <a:ext cx="8962403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 the strengths of  the ability of computer models in process information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4091" y="1628800"/>
            <a:ext cx="8962403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 the weakness of mind inability to manipulate  huge amount of information  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92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7" grpId="0"/>
      <p:bldP spid="18" grpId="0"/>
      <p:bldP spid="19" grpId="0"/>
      <p:bldP spid="20" grpId="0"/>
      <p:bldP spid="26" grpId="0" animBg="1"/>
      <p:bldP spid="33" grpId="0" animBg="1"/>
      <p:bldP spid="35" grpId="0" animBg="1"/>
      <p:bldP spid="43" grpId="0" animBg="1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5760640" cy="648072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0" rIns="91440" bIns="108000" rtlCol="0" anchor="ctr">
            <a:normAutofit fontScale="90000"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feedback viewpoint  </a:t>
            </a:r>
            <a:endParaRPr lang="ar-IQ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1655" y="1169375"/>
            <a:ext cx="396563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Loop Impression of the World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0721" y="1817447"/>
            <a:ext cx="2004118" cy="8800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about problem</a:t>
            </a:r>
            <a:endParaRPr lang="ar-IQ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676107" y="2153459"/>
            <a:ext cx="1296144" cy="208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4151023" y="1933442"/>
            <a:ext cx="1512168" cy="64807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endParaRPr lang="ar-IQ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47367" y="1910058"/>
            <a:ext cx="1512168" cy="64807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endParaRPr lang="ar-IQ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867040" y="2130074"/>
            <a:ext cx="1296144" cy="208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1" name="TextBox 10"/>
          <p:cNvSpPr txBox="1"/>
          <p:nvPr/>
        </p:nvSpPr>
        <p:spPr>
          <a:xfrm>
            <a:off x="3484695" y="2697512"/>
            <a:ext cx="284482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Wrong image of the World</a:t>
            </a:r>
            <a:endParaRPr lang="ar-IQ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7589" y="3192938"/>
            <a:ext cx="396563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Closed Loop Structure of the World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54679" y="4689137"/>
            <a:ext cx="2004118" cy="8800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about problem</a:t>
            </a:r>
            <a:endParaRPr lang="ar-IQ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44321" y="3753033"/>
            <a:ext cx="1512168" cy="64807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endParaRPr lang="ar-IQ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61567" y="4805132"/>
            <a:ext cx="1512168" cy="64807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endParaRPr lang="ar-IQ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Bent Arrow 16"/>
          <p:cNvSpPr/>
          <p:nvPr/>
        </p:nvSpPr>
        <p:spPr>
          <a:xfrm rot="5400000">
            <a:off x="6271269" y="3468994"/>
            <a:ext cx="728060" cy="1944216"/>
          </a:xfrm>
          <a:prstGeom prst="bentArrow">
            <a:avLst>
              <a:gd name="adj1" fmla="val 14548"/>
              <a:gd name="adj2" fmla="val 25000"/>
              <a:gd name="adj3" fmla="val 26307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>
            <a:off x="1846767" y="3969057"/>
            <a:ext cx="2297554" cy="720080"/>
          </a:xfrm>
          <a:prstGeom prst="bentArrow">
            <a:avLst>
              <a:gd name="adj1" fmla="val 17617"/>
              <a:gd name="adj2" fmla="val 21309"/>
              <a:gd name="adj3" fmla="val 25000"/>
              <a:gd name="adj4" fmla="val 363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24" name="U-Turn Arrow 23"/>
          <p:cNvSpPr/>
          <p:nvPr/>
        </p:nvSpPr>
        <p:spPr>
          <a:xfrm rot="10800000">
            <a:off x="1702750" y="5453206"/>
            <a:ext cx="5844227" cy="877824"/>
          </a:xfrm>
          <a:prstGeom prst="uturnArrow">
            <a:avLst>
              <a:gd name="adj1" fmla="val 11676"/>
              <a:gd name="adj2" fmla="val 25000"/>
              <a:gd name="adj3" fmla="val 31056"/>
              <a:gd name="adj4" fmla="val 43750"/>
              <a:gd name="adj5" fmla="val 859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78081" y="6453336"/>
            <a:ext cx="331236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 image of the World</a:t>
            </a:r>
            <a:endParaRPr lang="ar-IQ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6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 animBg="1"/>
      <p:bldP spid="14" grpId="0" animBg="1"/>
      <p:bldP spid="15" grpId="0" animBg="1"/>
      <p:bldP spid="17" grpId="0" animBg="1"/>
      <p:bldP spid="18" grpId="0" animBg="1"/>
      <p:bldP spid="24" grpId="0" animBg="1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24744"/>
            <a:ext cx="4463816" cy="5366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2" y="1124743"/>
            <a:ext cx="4317722" cy="5366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5760640" cy="648072"/>
          </a:xfrm>
          <a:blipFill>
            <a:blip r:embed="rId4"/>
            <a:tile tx="0" ty="0" sx="100000" sy="100000" flip="none" algn="tl"/>
          </a:blipFill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0" rIns="91440" bIns="108000" rtlCol="0" anchor="ctr"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Simple feedback Loop  </a:t>
            </a:r>
            <a:endParaRPr lang="ar-IQ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45840" y="3381637"/>
            <a:ext cx="97200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Policy</a:t>
            </a:r>
            <a:endParaRPr lang="ar-IQ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627784" y="5949280"/>
            <a:ext cx="97200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Level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11705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7" y="255681"/>
            <a:ext cx="8352928" cy="79208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0" rIns="91440" bIns="108000" rtlCol="0" anchor="ctr">
            <a:normAutofit fontScale="92500"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Central Concept of System Dynamics</a:t>
            </a:r>
            <a:endParaRPr lang="ar-IQ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5094" y="1653704"/>
            <a:ext cx="547260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Capturing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feedback processes</a:t>
            </a:r>
            <a:endParaRPr lang="ar-IQ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7487" y="2636912"/>
            <a:ext cx="849097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Seeing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structures that underlie complex systems</a:t>
            </a:r>
            <a:endParaRPr lang="ar-IQ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3645024"/>
            <a:ext cx="8704155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providing insight to the dynamic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interactions</a:t>
            </a:r>
            <a:endParaRPr lang="ar-IQ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05864" y="4797152"/>
            <a:ext cx="8878905" cy="1728192"/>
          </a:xfrm>
          <a:prstGeom prst="roundRect">
            <a:avLst>
              <a:gd name="adj" fmla="val 31319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Dynamics provide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capability of recognizing patterns and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interrelationships that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managed in more effective and efficient ways</a:t>
            </a:r>
            <a:endParaRPr lang="ar-IQ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40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9505</TotalTime>
  <Words>872</Words>
  <Application>Microsoft Office PowerPoint</Application>
  <PresentationFormat>On-screen Show (4:3)</PresentationFormat>
  <Paragraphs>147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Equation</vt:lpstr>
      <vt:lpstr>By Lecturer Dr. Raquim N. Zehawi</vt:lpstr>
      <vt:lpstr>Historical background </vt:lpstr>
      <vt:lpstr>PowerPoint Presentation</vt:lpstr>
      <vt:lpstr>PowerPoint Presentation</vt:lpstr>
      <vt:lpstr>PowerPoint Presentation</vt:lpstr>
      <vt:lpstr>Background Threads </vt:lpstr>
      <vt:lpstr>Principles of feedback viewpoint  </vt:lpstr>
      <vt:lpstr>Simple feedback Loop  </vt:lpstr>
      <vt:lpstr>PowerPoint Presentation</vt:lpstr>
      <vt:lpstr>A Systems Perspective</vt:lpstr>
      <vt:lpstr>PowerPoint Presentation</vt:lpstr>
      <vt:lpstr>Four Key Patterns of Thought</vt:lpstr>
      <vt:lpstr>Dynamic Nature</vt:lpstr>
      <vt:lpstr>PowerPoint Presentation</vt:lpstr>
      <vt:lpstr>PowerPoint Presentation</vt:lpstr>
      <vt:lpstr>PowerPoint Presentation</vt:lpstr>
      <vt:lpstr>PowerPoint Presentation</vt:lpstr>
      <vt:lpstr>Reinforcing Feedback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LISTINING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خصائص ووظائف مبنى المسافرين في المطار و مكوناته</dc:title>
  <dc:creator>Raquim</dc:creator>
  <cp:lastModifiedBy>Dr.Raquim</cp:lastModifiedBy>
  <cp:revision>119</cp:revision>
  <dcterms:created xsi:type="dcterms:W3CDTF">2012-10-30T16:02:08Z</dcterms:created>
  <dcterms:modified xsi:type="dcterms:W3CDTF">2016-11-05T15:37:38Z</dcterms:modified>
</cp:coreProperties>
</file>